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2" r:id="rId2"/>
    <p:sldId id="288" r:id="rId3"/>
    <p:sldId id="295" r:id="rId4"/>
    <p:sldId id="310" r:id="rId5"/>
    <p:sldId id="298" r:id="rId6"/>
    <p:sldId id="311" r:id="rId7"/>
    <p:sldId id="320" r:id="rId8"/>
    <p:sldId id="319" r:id="rId9"/>
  </p:sldIdLst>
  <p:sldSz cx="14039850" cy="9720263"/>
  <p:notesSz cx="9869488" cy="142954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5959"/>
    <a:srgbClr val="666666"/>
    <a:srgbClr val="F3F3F3"/>
    <a:srgbClr val="EEEEEE"/>
    <a:srgbClr val="FED4EA"/>
    <a:srgbClr val="E8FA7E"/>
    <a:srgbClr val="FA7E7E"/>
    <a:srgbClr val="EE8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67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989" y="1590794"/>
            <a:ext cx="11933873" cy="3384092"/>
          </a:xfrm>
        </p:spPr>
        <p:txBody>
          <a:bodyPr anchor="b"/>
          <a:lstStyle>
            <a:lvl1pPr algn="ctr">
              <a:defRPr sz="85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4981" y="5105389"/>
            <a:ext cx="10529888" cy="2346813"/>
          </a:xfrm>
        </p:spPr>
        <p:txBody>
          <a:bodyPr/>
          <a:lstStyle>
            <a:lvl1pPr marL="0" indent="0" algn="ctr">
              <a:buNone/>
              <a:defRPr sz="3402"/>
            </a:lvl1pPr>
            <a:lvl2pPr marL="648035" indent="0" algn="ctr">
              <a:buNone/>
              <a:defRPr sz="2835"/>
            </a:lvl2pPr>
            <a:lvl3pPr marL="1296071" indent="0" algn="ctr">
              <a:buNone/>
              <a:defRPr sz="2551"/>
            </a:lvl3pPr>
            <a:lvl4pPr marL="1944106" indent="0" algn="ctr">
              <a:buNone/>
              <a:defRPr sz="2268"/>
            </a:lvl4pPr>
            <a:lvl5pPr marL="2592141" indent="0" algn="ctr">
              <a:buNone/>
              <a:defRPr sz="2268"/>
            </a:lvl5pPr>
            <a:lvl6pPr marL="3240176" indent="0" algn="ctr">
              <a:buNone/>
              <a:defRPr sz="2268"/>
            </a:lvl6pPr>
            <a:lvl7pPr marL="3888212" indent="0" algn="ctr">
              <a:buNone/>
              <a:defRPr sz="2268"/>
            </a:lvl7pPr>
            <a:lvl8pPr marL="4536247" indent="0" algn="ctr">
              <a:buNone/>
              <a:defRPr sz="2268"/>
            </a:lvl8pPr>
            <a:lvl9pPr marL="5184282" indent="0" algn="ctr">
              <a:buNone/>
              <a:defRPr sz="226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6123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6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47268" y="517514"/>
            <a:ext cx="3027343" cy="823747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5240" y="517514"/>
            <a:ext cx="8906530" cy="823747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292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657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928" y="2423318"/>
            <a:ext cx="12109371" cy="4043359"/>
          </a:xfrm>
        </p:spPr>
        <p:txBody>
          <a:bodyPr anchor="b"/>
          <a:lstStyle>
            <a:lvl1pPr>
              <a:defRPr sz="85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7928" y="6504929"/>
            <a:ext cx="12109371" cy="2126307"/>
          </a:xfrm>
        </p:spPr>
        <p:txBody>
          <a:bodyPr/>
          <a:lstStyle>
            <a:lvl1pPr marL="0" indent="0">
              <a:buNone/>
              <a:defRPr sz="3402">
                <a:solidFill>
                  <a:schemeClr val="tx1"/>
                </a:solidFill>
              </a:defRPr>
            </a:lvl1pPr>
            <a:lvl2pPr marL="648035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2pPr>
            <a:lvl3pPr marL="1296071" indent="0">
              <a:buNone/>
              <a:defRPr sz="2551">
                <a:solidFill>
                  <a:schemeClr val="tx1">
                    <a:tint val="75000"/>
                  </a:schemeClr>
                </a:solidFill>
              </a:defRPr>
            </a:lvl3pPr>
            <a:lvl4pPr marL="194410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4pPr>
            <a:lvl5pPr marL="2592141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5pPr>
            <a:lvl6pPr marL="324017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6pPr>
            <a:lvl7pPr marL="388821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7pPr>
            <a:lvl8pPr marL="4536247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8pPr>
            <a:lvl9pPr marL="518428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80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5240" y="2587570"/>
            <a:ext cx="5966936" cy="61674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07674" y="2587570"/>
            <a:ext cx="5966936" cy="61674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38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517516"/>
            <a:ext cx="12109371" cy="18788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7070" y="2382815"/>
            <a:ext cx="5939514" cy="1167781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35" indent="0">
              <a:buNone/>
              <a:defRPr sz="2835" b="1"/>
            </a:lvl2pPr>
            <a:lvl3pPr marL="1296071" indent="0">
              <a:buNone/>
              <a:defRPr sz="2551" b="1"/>
            </a:lvl3pPr>
            <a:lvl4pPr marL="1944106" indent="0">
              <a:buNone/>
              <a:defRPr sz="2268" b="1"/>
            </a:lvl4pPr>
            <a:lvl5pPr marL="2592141" indent="0">
              <a:buNone/>
              <a:defRPr sz="2268" b="1"/>
            </a:lvl5pPr>
            <a:lvl6pPr marL="3240176" indent="0">
              <a:buNone/>
              <a:defRPr sz="2268" b="1"/>
            </a:lvl6pPr>
            <a:lvl7pPr marL="3888212" indent="0">
              <a:buNone/>
              <a:defRPr sz="2268" b="1"/>
            </a:lvl7pPr>
            <a:lvl8pPr marL="4536247" indent="0">
              <a:buNone/>
              <a:defRPr sz="2268" b="1"/>
            </a:lvl8pPr>
            <a:lvl9pPr marL="5184282" indent="0">
              <a:buNone/>
              <a:defRPr sz="22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7070" y="3550596"/>
            <a:ext cx="5939514" cy="52223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107675" y="2382815"/>
            <a:ext cx="5968765" cy="1167781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35" indent="0">
              <a:buNone/>
              <a:defRPr sz="2835" b="1"/>
            </a:lvl2pPr>
            <a:lvl3pPr marL="1296071" indent="0">
              <a:buNone/>
              <a:defRPr sz="2551" b="1"/>
            </a:lvl3pPr>
            <a:lvl4pPr marL="1944106" indent="0">
              <a:buNone/>
              <a:defRPr sz="2268" b="1"/>
            </a:lvl4pPr>
            <a:lvl5pPr marL="2592141" indent="0">
              <a:buNone/>
              <a:defRPr sz="2268" b="1"/>
            </a:lvl5pPr>
            <a:lvl6pPr marL="3240176" indent="0">
              <a:buNone/>
              <a:defRPr sz="2268" b="1"/>
            </a:lvl6pPr>
            <a:lvl7pPr marL="3888212" indent="0">
              <a:buNone/>
              <a:defRPr sz="2268" b="1"/>
            </a:lvl7pPr>
            <a:lvl8pPr marL="4536247" indent="0">
              <a:buNone/>
              <a:defRPr sz="2268" b="1"/>
            </a:lvl8pPr>
            <a:lvl9pPr marL="5184282" indent="0">
              <a:buNone/>
              <a:defRPr sz="22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07675" y="3550596"/>
            <a:ext cx="5968765" cy="52223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595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78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554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648018"/>
            <a:ext cx="4528217" cy="2268061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8765" y="1399540"/>
            <a:ext cx="7107674" cy="6907687"/>
          </a:xfrm>
        </p:spPr>
        <p:txBody>
          <a:bodyPr/>
          <a:lstStyle>
            <a:lvl1pPr>
              <a:defRPr sz="4536"/>
            </a:lvl1pPr>
            <a:lvl2pPr>
              <a:defRPr sz="3969"/>
            </a:lvl2pPr>
            <a:lvl3pPr>
              <a:defRPr sz="3402"/>
            </a:lvl3pPr>
            <a:lvl4pPr>
              <a:defRPr sz="2835"/>
            </a:lvl4pPr>
            <a:lvl5pPr>
              <a:defRPr sz="2835"/>
            </a:lvl5pPr>
            <a:lvl6pPr>
              <a:defRPr sz="2835"/>
            </a:lvl6pPr>
            <a:lvl7pPr>
              <a:defRPr sz="2835"/>
            </a:lvl7pPr>
            <a:lvl8pPr>
              <a:defRPr sz="2835"/>
            </a:lvl8pPr>
            <a:lvl9pPr>
              <a:defRPr sz="283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068" y="2916079"/>
            <a:ext cx="4528217" cy="5402397"/>
          </a:xfrm>
        </p:spPr>
        <p:txBody>
          <a:bodyPr/>
          <a:lstStyle>
            <a:lvl1pPr marL="0" indent="0">
              <a:buNone/>
              <a:defRPr sz="2268"/>
            </a:lvl1pPr>
            <a:lvl2pPr marL="648035" indent="0">
              <a:buNone/>
              <a:defRPr sz="1984"/>
            </a:lvl2pPr>
            <a:lvl3pPr marL="1296071" indent="0">
              <a:buNone/>
              <a:defRPr sz="1701"/>
            </a:lvl3pPr>
            <a:lvl4pPr marL="1944106" indent="0">
              <a:buNone/>
              <a:defRPr sz="1417"/>
            </a:lvl4pPr>
            <a:lvl5pPr marL="2592141" indent="0">
              <a:buNone/>
              <a:defRPr sz="1417"/>
            </a:lvl5pPr>
            <a:lvl6pPr marL="3240176" indent="0">
              <a:buNone/>
              <a:defRPr sz="1417"/>
            </a:lvl6pPr>
            <a:lvl7pPr marL="3888212" indent="0">
              <a:buNone/>
              <a:defRPr sz="1417"/>
            </a:lvl7pPr>
            <a:lvl8pPr marL="4536247" indent="0">
              <a:buNone/>
              <a:defRPr sz="1417"/>
            </a:lvl8pPr>
            <a:lvl9pPr marL="5184282" indent="0">
              <a:buNone/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632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648018"/>
            <a:ext cx="4528217" cy="2268061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68765" y="1399540"/>
            <a:ext cx="7107674" cy="6907687"/>
          </a:xfrm>
        </p:spPr>
        <p:txBody>
          <a:bodyPr anchor="t"/>
          <a:lstStyle>
            <a:lvl1pPr marL="0" indent="0">
              <a:buNone/>
              <a:defRPr sz="4536"/>
            </a:lvl1pPr>
            <a:lvl2pPr marL="648035" indent="0">
              <a:buNone/>
              <a:defRPr sz="3969"/>
            </a:lvl2pPr>
            <a:lvl3pPr marL="1296071" indent="0">
              <a:buNone/>
              <a:defRPr sz="3402"/>
            </a:lvl3pPr>
            <a:lvl4pPr marL="1944106" indent="0">
              <a:buNone/>
              <a:defRPr sz="2835"/>
            </a:lvl4pPr>
            <a:lvl5pPr marL="2592141" indent="0">
              <a:buNone/>
              <a:defRPr sz="2835"/>
            </a:lvl5pPr>
            <a:lvl6pPr marL="3240176" indent="0">
              <a:buNone/>
              <a:defRPr sz="2835"/>
            </a:lvl6pPr>
            <a:lvl7pPr marL="3888212" indent="0">
              <a:buNone/>
              <a:defRPr sz="2835"/>
            </a:lvl7pPr>
            <a:lvl8pPr marL="4536247" indent="0">
              <a:buNone/>
              <a:defRPr sz="2835"/>
            </a:lvl8pPr>
            <a:lvl9pPr marL="5184282" indent="0">
              <a:buNone/>
              <a:defRPr sz="283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068" y="2916079"/>
            <a:ext cx="4528217" cy="5402397"/>
          </a:xfrm>
        </p:spPr>
        <p:txBody>
          <a:bodyPr/>
          <a:lstStyle>
            <a:lvl1pPr marL="0" indent="0">
              <a:buNone/>
              <a:defRPr sz="2268"/>
            </a:lvl1pPr>
            <a:lvl2pPr marL="648035" indent="0">
              <a:buNone/>
              <a:defRPr sz="1984"/>
            </a:lvl2pPr>
            <a:lvl3pPr marL="1296071" indent="0">
              <a:buNone/>
              <a:defRPr sz="1701"/>
            </a:lvl3pPr>
            <a:lvl4pPr marL="1944106" indent="0">
              <a:buNone/>
              <a:defRPr sz="1417"/>
            </a:lvl4pPr>
            <a:lvl5pPr marL="2592141" indent="0">
              <a:buNone/>
              <a:defRPr sz="1417"/>
            </a:lvl5pPr>
            <a:lvl6pPr marL="3240176" indent="0">
              <a:buNone/>
              <a:defRPr sz="1417"/>
            </a:lvl6pPr>
            <a:lvl7pPr marL="3888212" indent="0">
              <a:buNone/>
              <a:defRPr sz="1417"/>
            </a:lvl7pPr>
            <a:lvl8pPr marL="4536247" indent="0">
              <a:buNone/>
              <a:defRPr sz="1417"/>
            </a:lvl8pPr>
            <a:lvl9pPr marL="5184282" indent="0">
              <a:buNone/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257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5240" y="517516"/>
            <a:ext cx="12109371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5240" y="2587570"/>
            <a:ext cx="12109371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5240" y="9009246"/>
            <a:ext cx="3158966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50701" y="9009246"/>
            <a:ext cx="4738449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5644" y="9009246"/>
            <a:ext cx="3158966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87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96071" rtl="0" eaLnBrk="1" latinLnBrk="0" hangingPunct="1">
        <a:lnSpc>
          <a:spcPct val="90000"/>
        </a:lnSpc>
        <a:spcBef>
          <a:spcPct val="0"/>
        </a:spcBef>
        <a:buNone/>
        <a:defRPr kumimoji="1" sz="62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18" indent="-324018" algn="l" defTabSz="1296071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kumimoji="1" sz="3969" kern="1200">
          <a:solidFill>
            <a:schemeClr val="tx1"/>
          </a:solidFill>
          <a:latin typeface="+mn-lt"/>
          <a:ea typeface="+mn-ea"/>
          <a:cs typeface="+mn-cs"/>
        </a:defRPr>
      </a:lvl1pPr>
      <a:lvl2pPr marL="972053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3402" kern="1200">
          <a:solidFill>
            <a:schemeClr val="tx1"/>
          </a:solidFill>
          <a:latin typeface="+mn-lt"/>
          <a:ea typeface="+mn-ea"/>
          <a:cs typeface="+mn-cs"/>
        </a:defRPr>
      </a:lvl2pPr>
      <a:lvl3pPr marL="1620088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268123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916159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564194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4212229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860265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508300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1pPr>
      <a:lvl2pPr marL="648035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71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3pPr>
      <a:lvl4pPr marL="1944106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592141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240176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3888212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536247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184282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Word_Document1.docx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jpeg"/><Relationship Id="rId7" Type="http://schemas.openxmlformats.org/officeDocument/2006/relationships/image" Target="../media/image9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Word_Document2.docx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CACBA3C-38B1-4A26-95F5-F1B9AB1FEA3F}"/>
              </a:ext>
            </a:extLst>
          </p:cNvPr>
          <p:cNvGrpSpPr/>
          <p:nvPr/>
        </p:nvGrpSpPr>
        <p:grpSpPr>
          <a:xfrm>
            <a:off x="323850" y="2906337"/>
            <a:ext cx="14721840" cy="2845174"/>
            <a:chOff x="323850" y="2906337"/>
            <a:chExt cx="14721840" cy="2845174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47E49658-A3A8-4F80-B17B-CE1C9560A3BB}"/>
                </a:ext>
              </a:extLst>
            </p:cNvPr>
            <p:cNvSpPr txBox="1"/>
            <p:nvPr/>
          </p:nvSpPr>
          <p:spPr>
            <a:xfrm>
              <a:off x="323850" y="3290471"/>
              <a:ext cx="137160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600" b="1" dirty="0">
                  <a:solidFill>
                    <a:schemeClr val="bg1"/>
                  </a:solidFill>
                </a:rPr>
                <a:t>進路について考えよう</a:t>
              </a:r>
              <a:r>
                <a:rPr kumimoji="1" lang="en-US" altLang="ja-JP" sz="9600" b="1" dirty="0">
                  <a:solidFill>
                    <a:schemeClr val="bg1"/>
                  </a:solidFill>
                </a:rPr>
                <a:t>Ⅲ</a:t>
              </a:r>
              <a:endParaRPr kumimoji="1" lang="ja-JP" altLang="en-US" sz="96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9C1A338D-8BBF-408F-8D4C-D4F99D09DCD7}"/>
                </a:ext>
              </a:extLst>
            </p:cNvPr>
            <p:cNvSpPr txBox="1"/>
            <p:nvPr/>
          </p:nvSpPr>
          <p:spPr>
            <a:xfrm>
              <a:off x="963930" y="5105180"/>
              <a:ext cx="140817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ja-JP" sz="3600" b="1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―</a:t>
              </a:r>
              <a:r>
                <a:rPr lang="ja-JP" altLang="en-US" sz="3600" b="1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目標達成に向けて頑張ったことをお互いに認め合おう</a:t>
              </a:r>
              <a:r>
                <a:rPr lang="ja-JP" altLang="ja-JP" sz="3600" b="1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―</a:t>
              </a:r>
              <a:endParaRPr kumimoji="1" lang="ja-JP" altLang="en-US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135D96A1-CDBA-49F0-9BCD-D4321BEE5F22}"/>
                </a:ext>
              </a:extLst>
            </p:cNvPr>
            <p:cNvSpPr txBox="1"/>
            <p:nvPr/>
          </p:nvSpPr>
          <p:spPr>
            <a:xfrm>
              <a:off x="963930" y="2906337"/>
              <a:ext cx="1343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 dirty="0">
                  <a:solidFill>
                    <a:schemeClr val="bg1"/>
                  </a:solidFill>
                </a:rPr>
                <a:t>しんろ</a:t>
              </a: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C71E0283-E690-4039-8E71-58B228334AA4}"/>
                </a:ext>
              </a:extLst>
            </p:cNvPr>
            <p:cNvSpPr txBox="1"/>
            <p:nvPr/>
          </p:nvSpPr>
          <p:spPr>
            <a:xfrm>
              <a:off x="7762875" y="2980881"/>
              <a:ext cx="1343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 dirty="0">
                  <a:solidFill>
                    <a:schemeClr val="bg1"/>
                  </a:solidFill>
                </a:rPr>
                <a:t>かんが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CD6C50E0-1263-4A6F-8F4D-37A4BDE47083}"/>
                </a:ext>
              </a:extLst>
            </p:cNvPr>
            <p:cNvSpPr txBox="1"/>
            <p:nvPr/>
          </p:nvSpPr>
          <p:spPr>
            <a:xfrm>
              <a:off x="1325164" y="4860131"/>
              <a:ext cx="2561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もくひょうたっせい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ED48F151-ADCB-40E7-8CD4-22A9EA778E81}"/>
                </a:ext>
              </a:extLst>
            </p:cNvPr>
            <p:cNvSpPr txBox="1"/>
            <p:nvPr/>
          </p:nvSpPr>
          <p:spPr>
            <a:xfrm>
              <a:off x="3796780" y="4836613"/>
              <a:ext cx="4506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む</a:t>
              </a: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9EE53799-766F-4A89-B801-FA188699221F}"/>
                </a:ext>
              </a:extLst>
            </p:cNvPr>
            <p:cNvSpPr txBox="1"/>
            <p:nvPr/>
          </p:nvSpPr>
          <p:spPr>
            <a:xfrm>
              <a:off x="5158318" y="4839152"/>
              <a:ext cx="1050256" cy="366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がんば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983A5FC3-12B2-4EA9-8235-3849419E8F8E}"/>
                </a:ext>
              </a:extLst>
            </p:cNvPr>
            <p:cNvSpPr txBox="1"/>
            <p:nvPr/>
          </p:nvSpPr>
          <p:spPr>
            <a:xfrm>
              <a:off x="8770143" y="4802928"/>
              <a:ext cx="671513" cy="366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たが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42AF4A09-8340-424F-875B-F2BBB80E7B65}"/>
                </a:ext>
              </a:extLst>
            </p:cNvPr>
            <p:cNvSpPr txBox="1"/>
            <p:nvPr/>
          </p:nvSpPr>
          <p:spPr>
            <a:xfrm>
              <a:off x="10142103" y="4836613"/>
              <a:ext cx="671513" cy="366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みと</a:t>
              </a: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977E00F8-8D16-4D8D-A19A-2BEBA6B8E473}"/>
                </a:ext>
              </a:extLst>
            </p:cNvPr>
            <p:cNvSpPr txBox="1"/>
            <p:nvPr/>
          </p:nvSpPr>
          <p:spPr>
            <a:xfrm>
              <a:off x="11107039" y="4836613"/>
              <a:ext cx="4506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57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A7C8002-C303-4A15-AC87-C0F1E80340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2655" y="0"/>
            <a:ext cx="14580395" cy="972026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7619E94-3259-4936-AAA1-56248319224C}"/>
              </a:ext>
            </a:extLst>
          </p:cNvPr>
          <p:cNvSpPr txBox="1"/>
          <p:nvPr/>
        </p:nvSpPr>
        <p:spPr>
          <a:xfrm>
            <a:off x="0" y="1885950"/>
            <a:ext cx="4819650" cy="1754326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  <a:effectLst>
            <a:outerShdw blurRad="330200" dist="381000" dir="3540000" sx="102000" sy="102000" algn="tl" rotWithShape="0">
              <a:prstClr val="black">
                <a:alpha val="63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kumimoji="1" lang="en-US" altLang="ja-JP" sz="5400" b="1" dirty="0">
              <a:solidFill>
                <a:schemeClr val="bg1"/>
              </a:solidFill>
            </a:endParaRPr>
          </a:p>
          <a:p>
            <a:r>
              <a:rPr kumimoji="1" lang="ja-JP" altLang="en-US" sz="5400" b="1" dirty="0">
                <a:solidFill>
                  <a:schemeClr val="bg1"/>
                </a:solidFill>
              </a:rPr>
              <a:t>今日の めあて</a:t>
            </a:r>
            <a:endParaRPr kumimoji="1" lang="en-US" altLang="ja-JP" sz="5400" b="1" dirty="0">
              <a:solidFill>
                <a:schemeClr val="bg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ABDCCB0-C305-4494-80CB-1C7256FA15E7}"/>
              </a:ext>
            </a:extLst>
          </p:cNvPr>
          <p:cNvSpPr txBox="1"/>
          <p:nvPr/>
        </p:nvSpPr>
        <p:spPr>
          <a:xfrm>
            <a:off x="335163" y="2363003"/>
            <a:ext cx="1055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</a:rPr>
              <a:t>きょう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2E9CFC2-3F4D-4DF5-A1D1-17A1A4202261}"/>
              </a:ext>
            </a:extLst>
          </p:cNvPr>
          <p:cNvGrpSpPr/>
          <p:nvPr/>
        </p:nvGrpSpPr>
        <p:grpSpPr>
          <a:xfrm>
            <a:off x="0" y="4548456"/>
            <a:ext cx="13792200" cy="1446550"/>
            <a:chOff x="0" y="4548456"/>
            <a:chExt cx="13792200" cy="1446550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8C67C17-3D87-43A3-B867-835F5617BE6C}"/>
                </a:ext>
              </a:extLst>
            </p:cNvPr>
            <p:cNvSpPr txBox="1"/>
            <p:nvPr/>
          </p:nvSpPr>
          <p:spPr>
            <a:xfrm>
              <a:off x="0" y="4548456"/>
              <a:ext cx="13792200" cy="1446550"/>
            </a:xfrm>
            <a:prstGeom prst="rect">
              <a:avLst/>
            </a:prstGeom>
            <a:solidFill>
              <a:srgbClr val="002060"/>
            </a:solidFill>
            <a:ln w="38100">
              <a:solidFill>
                <a:schemeClr val="bg1"/>
              </a:solidFill>
            </a:ln>
            <a:effectLst>
              <a:outerShdw blurRad="330200" dist="381000" dir="3540000" sx="102000" sy="102000" algn="tl" rotWithShape="0">
                <a:prstClr val="black">
                  <a:alpha val="63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endParaRPr lang="en-US" altLang="ja-JP" sz="4400" b="1" i="0" u="none" strike="noStrike" baseline="0" dirty="0">
                <a:solidFill>
                  <a:schemeClr val="bg1"/>
                </a:solidFill>
                <a:latin typeface="+mn-ea"/>
              </a:endParaRPr>
            </a:p>
            <a:p>
              <a:r>
                <a:rPr lang="ja-JP" altLang="en-US" sz="4400" b="1" i="0" u="none" strike="noStrike" baseline="0" dirty="0">
                  <a:solidFill>
                    <a:schemeClr val="bg1"/>
                  </a:solidFill>
                  <a:latin typeface="+mn-ea"/>
                </a:rPr>
                <a:t>自分が立てた目標をどこまで達成できたか振り返ろう</a:t>
              </a:r>
              <a:endParaRPr kumimoji="1" lang="en-US" altLang="ja-JP" sz="714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E05EEE23-B8DA-48BB-BB74-6B9AF8167046}"/>
                </a:ext>
              </a:extLst>
            </p:cNvPr>
            <p:cNvSpPr txBox="1"/>
            <p:nvPr/>
          </p:nvSpPr>
          <p:spPr>
            <a:xfrm>
              <a:off x="123825" y="4902739"/>
              <a:ext cx="10650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EF43C86-A0FB-40AC-9EC5-7978192B6CE7}"/>
                </a:ext>
              </a:extLst>
            </p:cNvPr>
            <p:cNvSpPr txBox="1"/>
            <p:nvPr/>
          </p:nvSpPr>
          <p:spPr>
            <a:xfrm>
              <a:off x="1821656" y="4902739"/>
              <a:ext cx="5881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た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7F5B8E4-9371-42CF-BDEF-3137619B59DC}"/>
                </a:ext>
              </a:extLst>
            </p:cNvPr>
            <p:cNvSpPr txBox="1"/>
            <p:nvPr/>
          </p:nvSpPr>
          <p:spPr>
            <a:xfrm>
              <a:off x="3381375" y="4902739"/>
              <a:ext cx="16097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もくひょう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CE5F1767-7544-4436-888D-31E83A062E80}"/>
                </a:ext>
              </a:extLst>
            </p:cNvPr>
            <p:cNvSpPr txBox="1"/>
            <p:nvPr/>
          </p:nvSpPr>
          <p:spPr>
            <a:xfrm>
              <a:off x="7377112" y="4924170"/>
              <a:ext cx="13430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たっせい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DC848F12-E3C4-4EF5-8751-7B3EE032B154}"/>
                </a:ext>
              </a:extLst>
            </p:cNvPr>
            <p:cNvSpPr txBox="1"/>
            <p:nvPr/>
          </p:nvSpPr>
          <p:spPr>
            <a:xfrm>
              <a:off x="10807005" y="4924170"/>
              <a:ext cx="5982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ふ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24CA7210-B910-4AF2-8467-60B6EE0086B7}"/>
                </a:ext>
              </a:extLst>
            </p:cNvPr>
            <p:cNvSpPr txBox="1"/>
            <p:nvPr/>
          </p:nvSpPr>
          <p:spPr>
            <a:xfrm>
              <a:off x="11772901" y="4950169"/>
              <a:ext cx="8905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かえ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561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オブジェクト 9">
            <a:extLst>
              <a:ext uri="{FF2B5EF4-FFF2-40B4-BE49-F238E27FC236}">
                <a16:creationId xmlns:a16="http://schemas.microsoft.com/office/drawing/2014/main" id="{71144235-1CFC-4F87-A0B2-36318A4795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8778259"/>
              </p:ext>
            </p:extLst>
          </p:nvPr>
        </p:nvGraphicFramePr>
        <p:xfrm>
          <a:off x="6376796" y="174771"/>
          <a:ext cx="7339204" cy="93707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689580" imgH="9818958" progId="Word.Document.12">
                  <p:embed/>
                </p:oleObj>
              </mc:Choice>
              <mc:Fallback>
                <p:oleObj name="Document" r:id="rId2" imgW="7689580" imgH="98189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376796" y="174771"/>
                        <a:ext cx="7339204" cy="9370718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0D2900-8437-49CF-9FCD-967C43401D9A}"/>
              </a:ext>
            </a:extLst>
          </p:cNvPr>
          <p:cNvSpPr/>
          <p:nvPr/>
        </p:nvSpPr>
        <p:spPr>
          <a:xfrm>
            <a:off x="6768913" y="1221506"/>
            <a:ext cx="4927787" cy="535071"/>
          </a:xfrm>
          <a:prstGeom prst="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29A676B-6FF0-46DF-857F-3D012B761B8F}"/>
              </a:ext>
            </a:extLst>
          </p:cNvPr>
          <p:cNvSpPr txBox="1"/>
          <p:nvPr/>
        </p:nvSpPr>
        <p:spPr>
          <a:xfrm>
            <a:off x="7146095" y="3323549"/>
            <a:ext cx="56452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休みの日は、朝早く起きた時にラジオ体操ができた。</a:t>
            </a:r>
            <a:endParaRPr kumimoji="1" lang="en-US" altLang="ja-JP" b="1" dirty="0"/>
          </a:p>
          <a:p>
            <a:endParaRPr kumimoji="1" lang="en-US" altLang="ja-JP" b="1" dirty="0"/>
          </a:p>
          <a:p>
            <a:r>
              <a:rPr kumimoji="1" lang="ja-JP" altLang="en-US" b="1" dirty="0"/>
              <a:t>早寝早起きをすれば、学校がある日もラジオ体操が</a:t>
            </a:r>
            <a:endParaRPr kumimoji="1" lang="en-US" altLang="ja-JP" b="1" dirty="0"/>
          </a:p>
          <a:p>
            <a:endParaRPr kumimoji="1" lang="en-US" altLang="ja-JP" b="1" dirty="0"/>
          </a:p>
          <a:p>
            <a:r>
              <a:rPr kumimoji="1" lang="ja-JP" altLang="en-US" b="1" dirty="0"/>
              <a:t>できそう。</a:t>
            </a:r>
            <a:endParaRPr kumimoji="1" lang="en-US" altLang="ja-JP" b="1" dirty="0"/>
          </a:p>
          <a:p>
            <a:endParaRPr kumimoji="1" lang="ja-JP" altLang="en-US" dirty="0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122EA4D-85FD-4DAE-AC09-3D404967E2B4}"/>
              </a:ext>
            </a:extLst>
          </p:cNvPr>
          <p:cNvGrpSpPr/>
          <p:nvPr/>
        </p:nvGrpSpPr>
        <p:grpSpPr>
          <a:xfrm>
            <a:off x="281194" y="4693118"/>
            <a:ext cx="5747731" cy="3963327"/>
            <a:chOff x="281194" y="4693118"/>
            <a:chExt cx="5747731" cy="3963327"/>
          </a:xfrm>
        </p:grpSpPr>
        <p:sp>
          <p:nvSpPr>
            <p:cNvPr id="14" name="吹き出し: 四角形 13">
              <a:extLst>
                <a:ext uri="{FF2B5EF4-FFF2-40B4-BE49-F238E27FC236}">
                  <a16:creationId xmlns:a16="http://schemas.microsoft.com/office/drawing/2014/main" id="{32466A20-260D-4BC2-BDE4-CD4A65355FB7}"/>
                </a:ext>
              </a:extLst>
            </p:cNvPr>
            <p:cNvSpPr/>
            <p:nvPr/>
          </p:nvSpPr>
          <p:spPr>
            <a:xfrm>
              <a:off x="281194" y="4693118"/>
              <a:ext cx="5747731" cy="3033487"/>
            </a:xfrm>
            <a:prstGeom prst="wedgeRectCallout">
              <a:avLst>
                <a:gd name="adj1" fmla="val 69010"/>
                <a:gd name="adj2" fmla="val -52012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F8E22AAB-20D4-4786-8BD2-D36C74F9B4F1}"/>
                </a:ext>
              </a:extLst>
            </p:cNvPr>
            <p:cNvSpPr txBox="1"/>
            <p:nvPr/>
          </p:nvSpPr>
          <p:spPr>
            <a:xfrm>
              <a:off x="990599" y="4963126"/>
              <a:ext cx="5038325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次に、カードを動かすために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「できたこと」や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「もう少しでできそうなこと」を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書きましょう。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5CB2A7BB-E0BB-445A-822F-5068801E4934}"/>
                </a:ext>
              </a:extLst>
            </p:cNvPr>
            <p:cNvSpPr txBox="1"/>
            <p:nvPr/>
          </p:nvSpPr>
          <p:spPr>
            <a:xfrm>
              <a:off x="932461" y="4819268"/>
              <a:ext cx="836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つぎ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C3996069-3539-471F-AF0C-2BEECCC9DE0C}"/>
                </a:ext>
              </a:extLst>
            </p:cNvPr>
            <p:cNvSpPr txBox="1"/>
            <p:nvPr/>
          </p:nvSpPr>
          <p:spPr>
            <a:xfrm>
              <a:off x="1063833" y="6965491"/>
              <a:ext cx="4411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か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90AAF9E3-AAC4-4D0F-991E-387912ED317A}"/>
                </a:ext>
              </a:extLst>
            </p:cNvPr>
            <p:cNvSpPr txBox="1"/>
            <p:nvPr/>
          </p:nvSpPr>
          <p:spPr>
            <a:xfrm>
              <a:off x="3062581" y="4770098"/>
              <a:ext cx="836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うご</a:t>
              </a: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ED479FD8-70E1-42D7-BEB7-28BABBBEAC51}"/>
                </a:ext>
              </a:extLst>
            </p:cNvPr>
            <p:cNvSpPr txBox="1"/>
            <p:nvPr/>
          </p:nvSpPr>
          <p:spPr>
            <a:xfrm>
              <a:off x="1931629" y="6246580"/>
              <a:ext cx="9317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すこ</a:t>
              </a:r>
            </a:p>
          </p:txBody>
        </p:sp>
      </p:grp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B17C394-B1B1-46B8-82DB-39E3938C9600}"/>
              </a:ext>
            </a:extLst>
          </p:cNvPr>
          <p:cNvSpPr/>
          <p:nvPr/>
        </p:nvSpPr>
        <p:spPr>
          <a:xfrm>
            <a:off x="6768914" y="2165674"/>
            <a:ext cx="6399606" cy="2961207"/>
          </a:xfrm>
          <a:prstGeom prst="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BDB96E11-98FC-4A88-ADFC-B319E7286051}"/>
              </a:ext>
            </a:extLst>
          </p:cNvPr>
          <p:cNvGrpSpPr/>
          <p:nvPr/>
        </p:nvGrpSpPr>
        <p:grpSpPr>
          <a:xfrm>
            <a:off x="281195" y="435738"/>
            <a:ext cx="5747731" cy="3975350"/>
            <a:chOff x="281195" y="435738"/>
            <a:chExt cx="5747731" cy="397535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3B3565C-B9F1-47CE-8D09-702FDF60F8D7}"/>
                </a:ext>
              </a:extLst>
            </p:cNvPr>
            <p:cNvGrpSpPr/>
            <p:nvPr/>
          </p:nvGrpSpPr>
          <p:grpSpPr>
            <a:xfrm>
              <a:off x="281195" y="435738"/>
              <a:ext cx="5747731" cy="3975350"/>
              <a:chOff x="1352550" y="672777"/>
              <a:chExt cx="4428470" cy="3975350"/>
            </a:xfrm>
          </p:grpSpPr>
          <p:sp>
            <p:nvSpPr>
              <p:cNvPr id="4" name="吹き出し: 四角形 3">
                <a:extLst>
                  <a:ext uri="{FF2B5EF4-FFF2-40B4-BE49-F238E27FC236}">
                    <a16:creationId xmlns:a16="http://schemas.microsoft.com/office/drawing/2014/main" id="{245FA77B-8D41-48F5-B1D6-46720FF507BA}"/>
                  </a:ext>
                </a:extLst>
              </p:cNvPr>
              <p:cNvSpPr/>
              <p:nvPr/>
            </p:nvSpPr>
            <p:spPr>
              <a:xfrm>
                <a:off x="1352550" y="672777"/>
                <a:ext cx="4428470" cy="3873920"/>
              </a:xfrm>
              <a:prstGeom prst="wedgeRectCallout">
                <a:avLst>
                  <a:gd name="adj1" fmla="val 60608"/>
                  <a:gd name="adj2" fmla="val -30769"/>
                </a:avLst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60F7E4BB-5D4C-4DF5-9674-DE752DEADFB1}"/>
                  </a:ext>
                </a:extLst>
              </p:cNvPr>
              <p:cNvSpPr txBox="1"/>
              <p:nvPr/>
            </p:nvSpPr>
            <p:spPr>
              <a:xfrm>
                <a:off x="1494958" y="954808"/>
                <a:ext cx="3853383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>
                    <a:solidFill>
                      <a:schemeClr val="bg1"/>
                    </a:solidFill>
                  </a:rPr>
                  <a:t>今日までのことを</a:t>
                </a:r>
                <a:endParaRPr kumimoji="1" lang="en-US" altLang="ja-JP" sz="2400" b="1" dirty="0">
                  <a:solidFill>
                    <a:schemeClr val="bg1"/>
                  </a:solidFill>
                </a:endParaRPr>
              </a:p>
              <a:p>
                <a:endParaRPr kumimoji="1" lang="en-US" altLang="ja-JP" sz="2400" b="1" dirty="0">
                  <a:solidFill>
                    <a:schemeClr val="bg1"/>
                  </a:solidFill>
                </a:endParaRPr>
              </a:p>
              <a:p>
                <a:r>
                  <a:rPr kumimoji="1" lang="ja-JP" altLang="en-US" sz="2400" b="1" dirty="0">
                    <a:solidFill>
                      <a:schemeClr val="bg1"/>
                    </a:solidFill>
                  </a:rPr>
                  <a:t>思い出しながら、</a:t>
                </a:r>
                <a:endParaRPr kumimoji="1" lang="en-US" altLang="ja-JP" sz="2400" b="1" dirty="0">
                  <a:solidFill>
                    <a:schemeClr val="bg1"/>
                  </a:solidFill>
                </a:endParaRPr>
              </a:p>
              <a:p>
                <a:endParaRPr kumimoji="1" lang="en-US" altLang="ja-JP" sz="2400" b="1" dirty="0">
                  <a:solidFill>
                    <a:schemeClr val="bg1"/>
                  </a:solidFill>
                </a:endParaRPr>
              </a:p>
              <a:p>
                <a:r>
                  <a:rPr kumimoji="1" lang="ja-JP" altLang="en-US" sz="2400" b="1" dirty="0">
                    <a:solidFill>
                      <a:schemeClr val="bg1"/>
                    </a:solidFill>
                  </a:rPr>
                  <a:t>「自分らしさ発見シート」の中で</a:t>
                </a:r>
                <a:endParaRPr kumimoji="1" lang="en-US" altLang="ja-JP" sz="2400" b="1" dirty="0">
                  <a:solidFill>
                    <a:schemeClr val="bg1"/>
                  </a:solidFill>
                </a:endParaRPr>
              </a:p>
              <a:p>
                <a:endParaRPr kumimoji="1" lang="en-US" altLang="ja-JP" sz="2400" b="1" dirty="0">
                  <a:solidFill>
                    <a:schemeClr val="bg1"/>
                  </a:solidFill>
                </a:endParaRPr>
              </a:p>
              <a:p>
                <a:r>
                  <a:rPr kumimoji="1" lang="ja-JP" altLang="en-US" sz="2400" b="1" dirty="0">
                    <a:solidFill>
                      <a:schemeClr val="bg1"/>
                    </a:solidFill>
                  </a:rPr>
                  <a:t>選んだカードの位置を</a:t>
                </a:r>
                <a:endParaRPr kumimoji="1" lang="en-US" altLang="ja-JP" sz="2400" b="1" dirty="0">
                  <a:solidFill>
                    <a:schemeClr val="bg1"/>
                  </a:solidFill>
                </a:endParaRPr>
              </a:p>
              <a:p>
                <a:endParaRPr kumimoji="1" lang="en-US" altLang="ja-JP" sz="2400" b="1" dirty="0">
                  <a:solidFill>
                    <a:schemeClr val="bg1"/>
                  </a:solidFill>
                </a:endParaRPr>
              </a:p>
              <a:p>
                <a:r>
                  <a:rPr kumimoji="1" lang="ja-JP" altLang="en-US" sz="2400" b="1" dirty="0">
                    <a:solidFill>
                      <a:schemeClr val="bg1"/>
                    </a:solidFill>
                  </a:rPr>
                  <a:t>確認しましょう。</a:t>
                </a:r>
                <a:endParaRPr kumimoji="1" lang="en-US" altLang="ja-JP" sz="2400" b="1" dirty="0">
                  <a:solidFill>
                    <a:schemeClr val="bg1"/>
                  </a:solidFill>
                </a:endParaRPr>
              </a:p>
              <a:p>
                <a:endParaRPr kumimoji="1" lang="ja-JP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88AA69BF-1443-4F88-BA4E-D30669C6EE8F}"/>
                  </a:ext>
                </a:extLst>
              </p:cNvPr>
              <p:cNvSpPr txBox="1"/>
              <p:nvPr/>
            </p:nvSpPr>
            <p:spPr>
              <a:xfrm>
                <a:off x="1524000" y="724901"/>
                <a:ext cx="8362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b="1" dirty="0">
                    <a:solidFill>
                      <a:schemeClr val="bg1"/>
                    </a:solidFill>
                  </a:rPr>
                  <a:t>きょう</a:t>
                </a:r>
              </a:p>
            </p:txBody>
          </p: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D28ED636-6929-4F96-B4D2-CF77CA8058D3}"/>
                  </a:ext>
                </a:extLst>
              </p:cNvPr>
              <p:cNvSpPr txBox="1"/>
              <p:nvPr/>
            </p:nvSpPr>
            <p:spPr>
              <a:xfrm>
                <a:off x="1524000" y="1448801"/>
                <a:ext cx="8362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b="1" dirty="0">
                    <a:solidFill>
                      <a:schemeClr val="bg1"/>
                    </a:solidFill>
                  </a:rPr>
                  <a:t>おも</a:t>
                </a:r>
              </a:p>
            </p:txBody>
          </p: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9B55DA41-041A-40E1-A769-E89780150118}"/>
                  </a:ext>
                </a:extLst>
              </p:cNvPr>
              <p:cNvSpPr txBox="1"/>
              <p:nvPr/>
            </p:nvSpPr>
            <p:spPr>
              <a:xfrm>
                <a:off x="2013682" y="1489218"/>
                <a:ext cx="8362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b="1" dirty="0">
                    <a:solidFill>
                      <a:schemeClr val="bg1"/>
                    </a:solidFill>
                  </a:rPr>
                  <a:t>だ</a:t>
                </a:r>
              </a:p>
            </p:txBody>
          </p:sp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48E79223-5ADA-4BD7-8CB1-6B3E0C391C6C}"/>
                  </a:ext>
                </a:extLst>
              </p:cNvPr>
              <p:cNvSpPr txBox="1"/>
              <p:nvPr/>
            </p:nvSpPr>
            <p:spPr>
              <a:xfrm>
                <a:off x="1491900" y="2962451"/>
                <a:ext cx="6306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b="1" dirty="0">
                    <a:solidFill>
                      <a:schemeClr val="bg1"/>
                    </a:solidFill>
                  </a:rPr>
                  <a:t>えら</a:t>
                </a:r>
              </a:p>
            </p:txBody>
          </p:sp>
        </p:grp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7A06A87C-9CEF-4B41-9D28-E20EC67054D9}"/>
                </a:ext>
              </a:extLst>
            </p:cNvPr>
            <p:cNvSpPr txBox="1"/>
            <p:nvPr/>
          </p:nvSpPr>
          <p:spPr>
            <a:xfrm>
              <a:off x="2709883" y="2735391"/>
              <a:ext cx="10853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いち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20617ACE-A52D-4BA7-B778-E4777A91C400}"/>
                </a:ext>
              </a:extLst>
            </p:cNvPr>
            <p:cNvSpPr txBox="1"/>
            <p:nvPr/>
          </p:nvSpPr>
          <p:spPr>
            <a:xfrm>
              <a:off x="2320824" y="1993658"/>
              <a:ext cx="10853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はっけん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A34F08B2-1529-495E-B03A-657B5DA1A540}"/>
                </a:ext>
              </a:extLst>
            </p:cNvPr>
            <p:cNvSpPr txBox="1"/>
            <p:nvPr/>
          </p:nvSpPr>
          <p:spPr>
            <a:xfrm>
              <a:off x="4382011" y="2011785"/>
              <a:ext cx="10853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なか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7AA8C1C7-D1F1-4013-AAE7-AA938A7DF0F4}"/>
                </a:ext>
              </a:extLst>
            </p:cNvPr>
            <p:cNvSpPr txBox="1"/>
            <p:nvPr/>
          </p:nvSpPr>
          <p:spPr>
            <a:xfrm>
              <a:off x="828675" y="2011784"/>
              <a:ext cx="10853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24699F5B-064F-47C0-A5FB-459CE94CF4C1}"/>
                </a:ext>
              </a:extLst>
            </p:cNvPr>
            <p:cNvSpPr txBox="1"/>
            <p:nvPr/>
          </p:nvSpPr>
          <p:spPr>
            <a:xfrm>
              <a:off x="462058" y="3421628"/>
              <a:ext cx="10853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かくにん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2984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オブジェクト 5">
            <a:extLst>
              <a:ext uri="{FF2B5EF4-FFF2-40B4-BE49-F238E27FC236}">
                <a16:creationId xmlns:a16="http://schemas.microsoft.com/office/drawing/2014/main" id="{91592B62-B53F-405B-8D94-14F2A3EFEC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0543850"/>
              </p:ext>
            </p:extLst>
          </p:nvPr>
        </p:nvGraphicFramePr>
        <p:xfrm>
          <a:off x="7399840" y="333161"/>
          <a:ext cx="6277872" cy="9053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6312374" imgH="9808849" progId="Word.Document.12">
                  <p:embed/>
                </p:oleObj>
              </mc:Choice>
              <mc:Fallback>
                <p:oleObj name="Document" r:id="rId2" imgW="6312374" imgH="98088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399840" y="333161"/>
                        <a:ext cx="6277872" cy="905393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5729F22-0A74-425F-990A-ABF9A5C72BDB}"/>
              </a:ext>
            </a:extLst>
          </p:cNvPr>
          <p:cNvGrpSpPr/>
          <p:nvPr/>
        </p:nvGrpSpPr>
        <p:grpSpPr>
          <a:xfrm>
            <a:off x="1257300" y="1206122"/>
            <a:ext cx="4747684" cy="3543321"/>
            <a:chOff x="1257300" y="1206122"/>
            <a:chExt cx="4747684" cy="3543321"/>
          </a:xfrm>
        </p:grpSpPr>
        <p:sp>
          <p:nvSpPr>
            <p:cNvPr id="5" name="吹き出し: 四角形 4">
              <a:extLst>
                <a:ext uri="{FF2B5EF4-FFF2-40B4-BE49-F238E27FC236}">
                  <a16:creationId xmlns:a16="http://schemas.microsoft.com/office/drawing/2014/main" id="{8AF4B5AF-6CDE-4175-8C55-ABBA4863BD54}"/>
                </a:ext>
              </a:extLst>
            </p:cNvPr>
            <p:cNvSpPr/>
            <p:nvPr/>
          </p:nvSpPr>
          <p:spPr>
            <a:xfrm>
              <a:off x="1257300" y="1219200"/>
              <a:ext cx="4747684" cy="3105149"/>
            </a:xfrm>
            <a:prstGeom prst="wedgeRectCallout">
              <a:avLst>
                <a:gd name="adj1" fmla="val 85046"/>
                <a:gd name="adj2" fmla="val 5311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2B910B89-BEA7-405A-8837-1E25B5573DBD}"/>
                </a:ext>
              </a:extLst>
            </p:cNvPr>
            <p:cNvSpPr txBox="1"/>
            <p:nvPr/>
          </p:nvSpPr>
          <p:spPr>
            <a:xfrm>
              <a:off x="1480344" y="1425456"/>
              <a:ext cx="430159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ワークシート</a:t>
              </a:r>
              <a:r>
                <a:rPr kumimoji="1" lang="en-US" altLang="ja-JP" sz="2400" b="1" dirty="0">
                  <a:solidFill>
                    <a:schemeClr val="bg1"/>
                  </a:solidFill>
                </a:rPr>
                <a:t>Ⅱ</a:t>
              </a:r>
              <a:r>
                <a:rPr kumimoji="1" lang="ja-JP" altLang="en-US" sz="2400" b="1" dirty="0">
                  <a:solidFill>
                    <a:schemeClr val="bg1"/>
                  </a:solidFill>
                </a:rPr>
                <a:t>を参考に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これまでに見つけた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「友達が頑張っている姿」を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お互いに伝え合いましょう。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1EF5DD78-35E7-486F-8A3A-71BA9BA4D423}"/>
                </a:ext>
              </a:extLst>
            </p:cNvPr>
            <p:cNvSpPr txBox="1"/>
            <p:nvPr/>
          </p:nvSpPr>
          <p:spPr>
            <a:xfrm>
              <a:off x="3098244" y="1984813"/>
              <a:ext cx="5247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み</a:t>
              </a: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886F508-D92E-41B7-97DB-489150C735A6}"/>
                </a:ext>
              </a:extLst>
            </p:cNvPr>
            <p:cNvSpPr txBox="1"/>
            <p:nvPr/>
          </p:nvSpPr>
          <p:spPr>
            <a:xfrm>
              <a:off x="1778431" y="2682750"/>
              <a:ext cx="9360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ともだち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512099D4-9E01-4E17-9A93-AAF48FA0C1F4}"/>
                </a:ext>
              </a:extLst>
            </p:cNvPr>
            <p:cNvSpPr txBox="1"/>
            <p:nvPr/>
          </p:nvSpPr>
          <p:spPr>
            <a:xfrm>
              <a:off x="2786815" y="2682750"/>
              <a:ext cx="836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がんば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AF9F0F6D-5271-4603-84C2-828C1554C429}"/>
                </a:ext>
              </a:extLst>
            </p:cNvPr>
            <p:cNvSpPr txBox="1"/>
            <p:nvPr/>
          </p:nvSpPr>
          <p:spPr>
            <a:xfrm>
              <a:off x="4455278" y="2682749"/>
              <a:ext cx="836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すがた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712414D3-E045-45FE-A5EA-341E3EBAA59F}"/>
                </a:ext>
              </a:extLst>
            </p:cNvPr>
            <p:cNvSpPr txBox="1"/>
            <p:nvPr/>
          </p:nvSpPr>
          <p:spPr>
            <a:xfrm>
              <a:off x="1778431" y="3431363"/>
              <a:ext cx="836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たが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575AA6AA-4F8F-45D1-BF63-488D2A621F7C}"/>
                </a:ext>
              </a:extLst>
            </p:cNvPr>
            <p:cNvSpPr txBox="1"/>
            <p:nvPr/>
          </p:nvSpPr>
          <p:spPr>
            <a:xfrm>
              <a:off x="2680132" y="3431362"/>
              <a:ext cx="836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つた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B623816E-BDEC-4E83-8A46-2A546255D4C4}"/>
                </a:ext>
              </a:extLst>
            </p:cNvPr>
            <p:cNvSpPr txBox="1"/>
            <p:nvPr/>
          </p:nvSpPr>
          <p:spPr>
            <a:xfrm>
              <a:off x="3416640" y="3429411"/>
              <a:ext cx="836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あ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0E57C215-B712-4AC5-9E4A-EAE1582395C2}"/>
                </a:ext>
              </a:extLst>
            </p:cNvPr>
            <p:cNvSpPr txBox="1"/>
            <p:nvPr/>
          </p:nvSpPr>
          <p:spPr>
            <a:xfrm>
              <a:off x="3834752" y="1206122"/>
              <a:ext cx="12587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さんこう</a:t>
              </a:r>
            </a:p>
          </p:txBody>
        </p:sp>
      </p:grpSp>
      <p:sp>
        <p:nvSpPr>
          <p:cNvPr id="15" name="爆発: 14 pt 14">
            <a:extLst>
              <a:ext uri="{FF2B5EF4-FFF2-40B4-BE49-F238E27FC236}">
                <a16:creationId xmlns:a16="http://schemas.microsoft.com/office/drawing/2014/main" id="{2F6AC571-B0C9-4057-AA97-18DC9D938AC1}"/>
              </a:ext>
            </a:extLst>
          </p:cNvPr>
          <p:cNvSpPr/>
          <p:nvPr/>
        </p:nvSpPr>
        <p:spPr>
          <a:xfrm>
            <a:off x="6640011" y="7339013"/>
            <a:ext cx="6733088" cy="2381250"/>
          </a:xfrm>
          <a:prstGeom prst="irregularSeal2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804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CD0B32B-8D4C-4FDD-9BEA-33769AC2024A}"/>
              </a:ext>
            </a:extLst>
          </p:cNvPr>
          <p:cNvSpPr/>
          <p:nvPr/>
        </p:nvSpPr>
        <p:spPr>
          <a:xfrm>
            <a:off x="385467" y="119291"/>
            <a:ext cx="7235742" cy="954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6B510E3-B640-46A6-BF8E-BEBE2798D14C}"/>
              </a:ext>
            </a:extLst>
          </p:cNvPr>
          <p:cNvSpPr txBox="1"/>
          <p:nvPr/>
        </p:nvSpPr>
        <p:spPr>
          <a:xfrm>
            <a:off x="587292" y="-329229"/>
            <a:ext cx="7086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4400" b="1" dirty="0">
              <a:solidFill>
                <a:schemeClr val="bg1"/>
              </a:solidFill>
            </a:endParaRPr>
          </a:p>
          <a:p>
            <a:r>
              <a:rPr kumimoji="1" lang="en-US" altLang="ja-JP" sz="4400" b="1" dirty="0"/>
              <a:t>※</a:t>
            </a:r>
            <a:r>
              <a:rPr kumimoji="1" lang="ja-JP" altLang="en-US" sz="4400" b="1" dirty="0"/>
              <a:t>発表をするときの注意点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868C30-9DC5-42AA-87B1-C13792D8BF2F}"/>
              </a:ext>
            </a:extLst>
          </p:cNvPr>
          <p:cNvGrpSpPr/>
          <p:nvPr/>
        </p:nvGrpSpPr>
        <p:grpSpPr>
          <a:xfrm>
            <a:off x="132030" y="2486863"/>
            <a:ext cx="13574834" cy="1710492"/>
            <a:chOff x="132030" y="2486863"/>
            <a:chExt cx="13574834" cy="1710492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FB4FBD80-E749-49B8-9BA9-71DD8CF12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30" y="2486864"/>
              <a:ext cx="2724853" cy="1682008"/>
            </a:xfrm>
            <a:prstGeom prst="rect">
              <a:avLst/>
            </a:prstGeom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A3C27E29-6584-4242-9E78-32011979F2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204" y="2486864"/>
              <a:ext cx="2724853" cy="1682008"/>
            </a:xfrm>
            <a:prstGeom prst="rect">
              <a:avLst/>
            </a:prstGeom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EF4FD115-6EA9-4817-93B7-69FB810F85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6738" y="2486863"/>
              <a:ext cx="2712075" cy="1682008"/>
            </a:xfrm>
            <a:prstGeom prst="rect">
              <a:avLst/>
            </a:prstGeom>
          </p:spPr>
        </p:pic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F1B29197-FB5B-4AEE-B426-8CBA7E8673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8813" y="2486863"/>
              <a:ext cx="2724853" cy="1710492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D8F27801-DB0B-490F-A80E-80CB037D4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30888" y="2491501"/>
              <a:ext cx="2675976" cy="1705854"/>
            </a:xfrm>
            <a:prstGeom prst="rect">
              <a:avLst/>
            </a:prstGeom>
          </p:spPr>
        </p:pic>
      </p:grpSp>
      <p:pic>
        <p:nvPicPr>
          <p:cNvPr id="19" name="図 18">
            <a:extLst>
              <a:ext uri="{FF2B5EF4-FFF2-40B4-BE49-F238E27FC236}">
                <a16:creationId xmlns:a16="http://schemas.microsoft.com/office/drawing/2014/main" id="{D93EBCDF-668B-4870-B19D-E6146A32156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3" r="22168"/>
          <a:stretch/>
        </p:blipFill>
        <p:spPr>
          <a:xfrm>
            <a:off x="9342441" y="138184"/>
            <a:ext cx="2906350" cy="2095640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964ECF73-312C-42AA-A282-0E81893A2CD0}"/>
              </a:ext>
            </a:extLst>
          </p:cNvPr>
          <p:cNvSpPr/>
          <p:nvPr/>
        </p:nvSpPr>
        <p:spPr>
          <a:xfrm>
            <a:off x="8318813" y="2374204"/>
            <a:ext cx="2749855" cy="2030909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9DFD9DF-7832-419A-A5EA-6FB85EEEAB88}"/>
              </a:ext>
            </a:extLst>
          </p:cNvPr>
          <p:cNvGrpSpPr/>
          <p:nvPr/>
        </p:nvGrpSpPr>
        <p:grpSpPr>
          <a:xfrm>
            <a:off x="1494456" y="5738657"/>
            <a:ext cx="11050938" cy="3745092"/>
            <a:chOff x="1494456" y="5738657"/>
            <a:chExt cx="11050938" cy="3745092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49F4FE6D-0F55-4398-83E9-587AAE23F02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4456" y="5738657"/>
              <a:ext cx="5017765" cy="3687941"/>
            </a:xfrm>
            <a:prstGeom prst="rect">
              <a:avLst/>
            </a:prstGeom>
          </p:spPr>
        </p:pic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1797D916-83B3-4DBC-AFAE-E241F11A65D4}"/>
                </a:ext>
              </a:extLst>
            </p:cNvPr>
            <p:cNvSpPr/>
            <p:nvPr/>
          </p:nvSpPr>
          <p:spPr>
            <a:xfrm>
              <a:off x="7527629" y="5738657"/>
              <a:ext cx="5017765" cy="368794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E2A51C44-52A3-4BDB-8689-998F3F4A266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7885" y="6052039"/>
              <a:ext cx="3431710" cy="3431710"/>
            </a:xfrm>
            <a:prstGeom prst="rect">
              <a:avLst/>
            </a:prstGeom>
          </p:spPr>
        </p:pic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82BAAB0-D81A-44B9-A527-45B3075B8568}"/>
              </a:ext>
            </a:extLst>
          </p:cNvPr>
          <p:cNvGrpSpPr/>
          <p:nvPr/>
        </p:nvGrpSpPr>
        <p:grpSpPr>
          <a:xfrm>
            <a:off x="5018582" y="5839107"/>
            <a:ext cx="7755669" cy="1567961"/>
            <a:chOff x="5018582" y="5839107"/>
            <a:chExt cx="7755669" cy="1567961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E64732E7-A649-48A8-A137-1CD2B41B9BD2}"/>
                </a:ext>
              </a:extLst>
            </p:cNvPr>
            <p:cNvSpPr/>
            <p:nvPr/>
          </p:nvSpPr>
          <p:spPr>
            <a:xfrm>
              <a:off x="5018582" y="5880169"/>
              <a:ext cx="1334229" cy="1176493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乗算記号 28">
              <a:extLst>
                <a:ext uri="{FF2B5EF4-FFF2-40B4-BE49-F238E27FC236}">
                  <a16:creationId xmlns:a16="http://schemas.microsoft.com/office/drawing/2014/main" id="{C572BE35-924C-4B42-BC08-22670EF38CF7}"/>
                </a:ext>
              </a:extLst>
            </p:cNvPr>
            <p:cNvSpPr/>
            <p:nvPr/>
          </p:nvSpPr>
          <p:spPr>
            <a:xfrm>
              <a:off x="10945451" y="5839107"/>
              <a:ext cx="1828800" cy="1567961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111157-D064-4C07-84C1-8968AC239651}"/>
              </a:ext>
            </a:extLst>
          </p:cNvPr>
          <p:cNvSpPr txBox="1"/>
          <p:nvPr/>
        </p:nvSpPr>
        <p:spPr>
          <a:xfrm>
            <a:off x="1106687" y="93610"/>
            <a:ext cx="1465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はっぴょう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3C5923-2313-449F-9804-374A13153AC6}"/>
              </a:ext>
            </a:extLst>
          </p:cNvPr>
          <p:cNvSpPr txBox="1"/>
          <p:nvPr/>
        </p:nvSpPr>
        <p:spPr>
          <a:xfrm>
            <a:off x="5693474" y="120575"/>
            <a:ext cx="1817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ちゅういてん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6CBD6A1-C05B-464F-B9E1-6D20F4CD437C}"/>
              </a:ext>
            </a:extLst>
          </p:cNvPr>
          <p:cNvGrpSpPr/>
          <p:nvPr/>
        </p:nvGrpSpPr>
        <p:grpSpPr>
          <a:xfrm>
            <a:off x="590550" y="1320486"/>
            <a:ext cx="3581400" cy="1049155"/>
            <a:chOff x="590550" y="1320486"/>
            <a:chExt cx="3581400" cy="1049155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32393F42-6A4F-40C6-B4CC-4F1F7F979E33}"/>
                </a:ext>
              </a:extLst>
            </p:cNvPr>
            <p:cNvSpPr txBox="1"/>
            <p:nvPr/>
          </p:nvSpPr>
          <p:spPr>
            <a:xfrm>
              <a:off x="590550" y="1600200"/>
              <a:ext cx="3581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400" b="1" dirty="0">
                  <a:solidFill>
                    <a:schemeClr val="bg1"/>
                  </a:solidFill>
                </a:rPr>
                <a:t>①声の大きさ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E97CB1D4-23B6-4793-B591-A7522A973831}"/>
                </a:ext>
              </a:extLst>
            </p:cNvPr>
            <p:cNvSpPr txBox="1"/>
            <p:nvPr/>
          </p:nvSpPr>
          <p:spPr>
            <a:xfrm>
              <a:off x="1106687" y="1340105"/>
              <a:ext cx="8356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こえ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5C333F28-2FD7-4EAB-8B6C-B031E897B6E8}"/>
                </a:ext>
              </a:extLst>
            </p:cNvPr>
            <p:cNvSpPr txBox="1"/>
            <p:nvPr/>
          </p:nvSpPr>
          <p:spPr>
            <a:xfrm>
              <a:off x="2266189" y="1320486"/>
              <a:ext cx="8356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おお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1D926902-924C-48EC-B37F-BE0560DD2E2E}"/>
              </a:ext>
            </a:extLst>
          </p:cNvPr>
          <p:cNvGrpSpPr/>
          <p:nvPr/>
        </p:nvGrpSpPr>
        <p:grpSpPr>
          <a:xfrm>
            <a:off x="587292" y="4498521"/>
            <a:ext cx="5017765" cy="1052870"/>
            <a:chOff x="587292" y="4498521"/>
            <a:chExt cx="5017765" cy="1052870"/>
          </a:xfrm>
        </p:grpSpPr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00FD8041-FE42-4FEF-B205-02AAE8162846}"/>
                </a:ext>
              </a:extLst>
            </p:cNvPr>
            <p:cNvSpPr txBox="1"/>
            <p:nvPr/>
          </p:nvSpPr>
          <p:spPr>
            <a:xfrm>
              <a:off x="587292" y="4781950"/>
              <a:ext cx="501776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400" b="1" dirty="0">
                  <a:solidFill>
                    <a:schemeClr val="bg1"/>
                  </a:solidFill>
                </a:rPr>
                <a:t>②聞く姿勢・態度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3A907655-C0DD-4122-A30A-5DA268017475}"/>
                </a:ext>
              </a:extLst>
            </p:cNvPr>
            <p:cNvSpPr txBox="1"/>
            <p:nvPr/>
          </p:nvSpPr>
          <p:spPr>
            <a:xfrm>
              <a:off x="1300571" y="4498521"/>
              <a:ext cx="3877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き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7A5E7DF4-AA9D-47EC-AE91-FE73F26500A0}"/>
                </a:ext>
              </a:extLst>
            </p:cNvPr>
            <p:cNvSpPr txBox="1"/>
            <p:nvPr/>
          </p:nvSpPr>
          <p:spPr>
            <a:xfrm>
              <a:off x="2381250" y="4498521"/>
              <a:ext cx="12763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しせい</a:t>
              </a: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F1B2AEFC-9217-4C88-825D-3D366A4B9836}"/>
                </a:ext>
              </a:extLst>
            </p:cNvPr>
            <p:cNvSpPr txBox="1"/>
            <p:nvPr/>
          </p:nvSpPr>
          <p:spPr>
            <a:xfrm>
              <a:off x="4092524" y="4498521"/>
              <a:ext cx="12763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たいど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9123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オブジェクト 16">
            <a:extLst>
              <a:ext uri="{FF2B5EF4-FFF2-40B4-BE49-F238E27FC236}">
                <a16:creationId xmlns:a16="http://schemas.microsoft.com/office/drawing/2014/main" id="{680AC9D6-51CC-4467-B656-67AE3126BF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6864745"/>
              </p:ext>
            </p:extLst>
          </p:nvPr>
        </p:nvGraphicFramePr>
        <p:xfrm>
          <a:off x="6376796" y="174771"/>
          <a:ext cx="7339204" cy="93707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689580" imgH="9818958" progId="Word.Document.12">
                  <p:embed/>
                </p:oleObj>
              </mc:Choice>
              <mc:Fallback>
                <p:oleObj name="Document" r:id="rId2" imgW="7689580" imgH="9818958" progId="Word.Document.12">
                  <p:embed/>
                  <p:pic>
                    <p:nvPicPr>
                      <p:cNvPr id="10" name="オブジェクト 9">
                        <a:extLst>
                          <a:ext uri="{FF2B5EF4-FFF2-40B4-BE49-F238E27FC236}">
                            <a16:creationId xmlns:a16="http://schemas.microsoft.com/office/drawing/2014/main" id="{71144235-1CFC-4F87-A0B2-36318A4795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376796" y="174771"/>
                        <a:ext cx="7339204" cy="9370718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C31D17-8C9B-4A9E-B651-50255C5B4304}"/>
              </a:ext>
            </a:extLst>
          </p:cNvPr>
          <p:cNvSpPr/>
          <p:nvPr/>
        </p:nvSpPr>
        <p:spPr>
          <a:xfrm>
            <a:off x="6565527" y="5575110"/>
            <a:ext cx="6998073" cy="2472002"/>
          </a:xfrm>
          <a:prstGeom prst="rect">
            <a:avLst/>
          </a:prstGeom>
          <a:noFill/>
          <a:ln w="76200">
            <a:solidFill>
              <a:srgbClr val="F9595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106B08E-263D-4EF9-8230-35DF082856C4}"/>
              </a:ext>
            </a:extLst>
          </p:cNvPr>
          <p:cNvGrpSpPr/>
          <p:nvPr/>
        </p:nvGrpSpPr>
        <p:grpSpPr>
          <a:xfrm>
            <a:off x="419101" y="4205494"/>
            <a:ext cx="4917015" cy="3679588"/>
            <a:chOff x="419101" y="4205494"/>
            <a:chExt cx="4917015" cy="3679588"/>
          </a:xfrm>
        </p:grpSpPr>
        <p:sp>
          <p:nvSpPr>
            <p:cNvPr id="4" name="吹き出し: 四角形 3">
              <a:extLst>
                <a:ext uri="{FF2B5EF4-FFF2-40B4-BE49-F238E27FC236}">
                  <a16:creationId xmlns:a16="http://schemas.microsoft.com/office/drawing/2014/main" id="{73AF1D8B-9567-4EFA-AB3C-379F1E715A12}"/>
                </a:ext>
              </a:extLst>
            </p:cNvPr>
            <p:cNvSpPr/>
            <p:nvPr/>
          </p:nvSpPr>
          <p:spPr>
            <a:xfrm>
              <a:off x="419101" y="4205494"/>
              <a:ext cx="4859866" cy="3126639"/>
            </a:xfrm>
            <a:prstGeom prst="wedgeRectCallout">
              <a:avLst>
                <a:gd name="adj1" fmla="val 80116"/>
                <a:gd name="adj2" fmla="val 16550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CE47165E-D2A2-457E-A338-5DD83F7869D1}"/>
                </a:ext>
              </a:extLst>
            </p:cNvPr>
            <p:cNvSpPr txBox="1"/>
            <p:nvPr/>
          </p:nvSpPr>
          <p:spPr>
            <a:xfrm>
              <a:off x="476250" y="4561095"/>
              <a:ext cx="4859866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友達の話を思い出しながら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③を書きましょう。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自分でも気付かなかったことが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あったかな？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26058E3A-F188-4B11-B95F-20E664F6DEA2}"/>
                </a:ext>
              </a:extLst>
            </p:cNvPr>
            <p:cNvSpPr txBox="1"/>
            <p:nvPr/>
          </p:nvSpPr>
          <p:spPr>
            <a:xfrm>
              <a:off x="419101" y="4407206"/>
              <a:ext cx="9360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ともだち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CC1BD382-FAC8-4972-AB53-51E3E342F177}"/>
                </a:ext>
              </a:extLst>
            </p:cNvPr>
            <p:cNvSpPr txBox="1"/>
            <p:nvPr/>
          </p:nvSpPr>
          <p:spPr>
            <a:xfrm>
              <a:off x="1301326" y="4365677"/>
              <a:ext cx="9360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はなし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C5708BFE-6BF8-43C0-AA31-84B37A493D3F}"/>
                </a:ext>
              </a:extLst>
            </p:cNvPr>
            <p:cNvSpPr txBox="1"/>
            <p:nvPr/>
          </p:nvSpPr>
          <p:spPr>
            <a:xfrm>
              <a:off x="1984822" y="4388156"/>
              <a:ext cx="9360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おも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9B8A0AF5-F6A6-4AD0-A016-90788A0C9B34}"/>
                </a:ext>
              </a:extLst>
            </p:cNvPr>
            <p:cNvSpPr txBox="1"/>
            <p:nvPr/>
          </p:nvSpPr>
          <p:spPr>
            <a:xfrm>
              <a:off x="2651557" y="4410635"/>
              <a:ext cx="9360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だ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5A9F15B9-2E75-4BE4-B223-C6460D49E87C}"/>
                </a:ext>
              </a:extLst>
            </p:cNvPr>
            <p:cNvSpPr txBox="1"/>
            <p:nvPr/>
          </p:nvSpPr>
          <p:spPr>
            <a:xfrm>
              <a:off x="1134542" y="5134036"/>
              <a:ext cx="4411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か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0C4C861A-7B2D-4614-B115-84402A7D78CF}"/>
                </a:ext>
              </a:extLst>
            </p:cNvPr>
            <p:cNvSpPr txBox="1"/>
            <p:nvPr/>
          </p:nvSpPr>
          <p:spPr>
            <a:xfrm>
              <a:off x="531642" y="5857004"/>
              <a:ext cx="9360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0D050887-DF25-4384-ADA9-93811200CC8C}"/>
                </a:ext>
              </a:extLst>
            </p:cNvPr>
            <p:cNvSpPr txBox="1"/>
            <p:nvPr/>
          </p:nvSpPr>
          <p:spPr>
            <a:xfrm>
              <a:off x="1820753" y="5857003"/>
              <a:ext cx="9360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きづ</a:t>
              </a:r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FD80DC7-891E-4946-B54A-A33B14125495}"/>
              </a:ext>
            </a:extLst>
          </p:cNvPr>
          <p:cNvSpPr txBox="1"/>
          <p:nvPr/>
        </p:nvSpPr>
        <p:spPr>
          <a:xfrm>
            <a:off x="7146095" y="6349446"/>
            <a:ext cx="60638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☆☆さんに言われて、自分は体育の時間にも</a:t>
            </a:r>
            <a:endParaRPr kumimoji="1" lang="en-US" altLang="ja-JP" b="1" dirty="0"/>
          </a:p>
          <a:p>
            <a:endParaRPr kumimoji="1" lang="en-US" altLang="ja-JP" b="1" dirty="0"/>
          </a:p>
          <a:p>
            <a:r>
              <a:rPr kumimoji="1" lang="ja-JP" altLang="en-US" b="1" dirty="0"/>
              <a:t>運動を頑張っていたことに気付いた</a:t>
            </a:r>
            <a:r>
              <a:rPr kumimoji="1" lang="ja-JP" altLang="en-US" dirty="0"/>
              <a:t>。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9F135A6-2BD8-4524-A757-FD3D996D1E78}"/>
              </a:ext>
            </a:extLst>
          </p:cNvPr>
          <p:cNvSpPr txBox="1"/>
          <p:nvPr/>
        </p:nvSpPr>
        <p:spPr>
          <a:xfrm>
            <a:off x="7146095" y="3323549"/>
            <a:ext cx="56452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休みの日は、朝早く起きた時にラジオ体操ができた。</a:t>
            </a:r>
            <a:endParaRPr kumimoji="1" lang="en-US" altLang="ja-JP" b="1" dirty="0"/>
          </a:p>
          <a:p>
            <a:endParaRPr kumimoji="1" lang="en-US" altLang="ja-JP" b="1" dirty="0"/>
          </a:p>
          <a:p>
            <a:r>
              <a:rPr kumimoji="1" lang="ja-JP" altLang="en-US" b="1" dirty="0"/>
              <a:t>早寝早起きをすれば、学校がある日もラジオ体操が</a:t>
            </a:r>
            <a:endParaRPr kumimoji="1" lang="en-US" altLang="ja-JP" b="1" dirty="0"/>
          </a:p>
          <a:p>
            <a:endParaRPr kumimoji="1" lang="en-US" altLang="ja-JP" b="1" dirty="0"/>
          </a:p>
          <a:p>
            <a:r>
              <a:rPr kumimoji="1" lang="ja-JP" altLang="en-US" b="1" dirty="0"/>
              <a:t>できそう。</a:t>
            </a:r>
            <a:endParaRPr kumimoji="1" lang="en-US" altLang="ja-JP" b="1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902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A7C8002-C303-4A15-AC87-C0F1E80340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2655" y="0"/>
            <a:ext cx="14580395" cy="972026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7619E94-3259-4936-AAA1-56248319224C}"/>
              </a:ext>
            </a:extLst>
          </p:cNvPr>
          <p:cNvSpPr txBox="1"/>
          <p:nvPr/>
        </p:nvSpPr>
        <p:spPr>
          <a:xfrm>
            <a:off x="0" y="1885950"/>
            <a:ext cx="4819650" cy="1754326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  <a:effectLst>
            <a:outerShdw blurRad="330200" dist="381000" dir="3540000" sx="102000" sy="102000" algn="tl" rotWithShape="0">
              <a:prstClr val="black">
                <a:alpha val="63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kumimoji="1" lang="en-US" altLang="ja-JP" sz="5400" b="1" dirty="0">
              <a:solidFill>
                <a:schemeClr val="bg1"/>
              </a:solidFill>
            </a:endParaRPr>
          </a:p>
          <a:p>
            <a:r>
              <a:rPr kumimoji="1" lang="ja-JP" altLang="en-US" sz="5400" b="1" dirty="0">
                <a:solidFill>
                  <a:schemeClr val="bg1"/>
                </a:solidFill>
              </a:rPr>
              <a:t>今日の めあて</a:t>
            </a:r>
            <a:endParaRPr kumimoji="1" lang="en-US" altLang="ja-JP" sz="5400" b="1" dirty="0">
              <a:solidFill>
                <a:schemeClr val="bg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ABDCCB0-C305-4494-80CB-1C7256FA15E7}"/>
              </a:ext>
            </a:extLst>
          </p:cNvPr>
          <p:cNvSpPr txBox="1"/>
          <p:nvPr/>
        </p:nvSpPr>
        <p:spPr>
          <a:xfrm>
            <a:off x="335163" y="2363003"/>
            <a:ext cx="1055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</a:rPr>
              <a:t>きょう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2E9CFC2-3F4D-4DF5-A1D1-17A1A4202261}"/>
              </a:ext>
            </a:extLst>
          </p:cNvPr>
          <p:cNvGrpSpPr/>
          <p:nvPr/>
        </p:nvGrpSpPr>
        <p:grpSpPr>
          <a:xfrm>
            <a:off x="0" y="4548456"/>
            <a:ext cx="13792200" cy="1446550"/>
            <a:chOff x="0" y="4548456"/>
            <a:chExt cx="13792200" cy="1446550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8C67C17-3D87-43A3-B867-835F5617BE6C}"/>
                </a:ext>
              </a:extLst>
            </p:cNvPr>
            <p:cNvSpPr txBox="1"/>
            <p:nvPr/>
          </p:nvSpPr>
          <p:spPr>
            <a:xfrm>
              <a:off x="0" y="4548456"/>
              <a:ext cx="13792200" cy="1446550"/>
            </a:xfrm>
            <a:prstGeom prst="rect">
              <a:avLst/>
            </a:prstGeom>
            <a:solidFill>
              <a:srgbClr val="002060"/>
            </a:solidFill>
            <a:ln w="38100">
              <a:solidFill>
                <a:schemeClr val="bg1"/>
              </a:solidFill>
            </a:ln>
            <a:effectLst>
              <a:outerShdw blurRad="330200" dist="381000" dir="3540000" sx="102000" sy="102000" algn="tl" rotWithShape="0">
                <a:prstClr val="black">
                  <a:alpha val="63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endParaRPr lang="en-US" altLang="ja-JP" sz="4400" b="1" i="0" u="none" strike="noStrike" baseline="0" dirty="0">
                <a:solidFill>
                  <a:schemeClr val="bg1"/>
                </a:solidFill>
                <a:latin typeface="+mn-ea"/>
              </a:endParaRPr>
            </a:p>
            <a:p>
              <a:r>
                <a:rPr lang="ja-JP" altLang="en-US" sz="4400" b="1" i="0" u="none" strike="noStrike" baseline="0" dirty="0">
                  <a:solidFill>
                    <a:schemeClr val="bg1"/>
                  </a:solidFill>
                  <a:latin typeface="+mn-ea"/>
                </a:rPr>
                <a:t>自分が立てた目標をどこまで達成できたか振り返ろう</a:t>
              </a:r>
              <a:endParaRPr kumimoji="1" lang="en-US" altLang="ja-JP" sz="714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E05EEE23-B8DA-48BB-BB74-6B9AF8167046}"/>
                </a:ext>
              </a:extLst>
            </p:cNvPr>
            <p:cNvSpPr txBox="1"/>
            <p:nvPr/>
          </p:nvSpPr>
          <p:spPr>
            <a:xfrm>
              <a:off x="123825" y="4902739"/>
              <a:ext cx="10650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EF43C86-A0FB-40AC-9EC5-7978192B6CE7}"/>
                </a:ext>
              </a:extLst>
            </p:cNvPr>
            <p:cNvSpPr txBox="1"/>
            <p:nvPr/>
          </p:nvSpPr>
          <p:spPr>
            <a:xfrm>
              <a:off x="1821656" y="4902739"/>
              <a:ext cx="5881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た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7F5B8E4-9371-42CF-BDEF-3137619B59DC}"/>
                </a:ext>
              </a:extLst>
            </p:cNvPr>
            <p:cNvSpPr txBox="1"/>
            <p:nvPr/>
          </p:nvSpPr>
          <p:spPr>
            <a:xfrm>
              <a:off x="3381375" y="4902739"/>
              <a:ext cx="16097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もくひょう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CE5F1767-7544-4436-888D-31E83A062E80}"/>
                </a:ext>
              </a:extLst>
            </p:cNvPr>
            <p:cNvSpPr txBox="1"/>
            <p:nvPr/>
          </p:nvSpPr>
          <p:spPr>
            <a:xfrm>
              <a:off x="7377112" y="4924170"/>
              <a:ext cx="13430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たっせい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DC848F12-E3C4-4EF5-8751-7B3EE032B154}"/>
                </a:ext>
              </a:extLst>
            </p:cNvPr>
            <p:cNvSpPr txBox="1"/>
            <p:nvPr/>
          </p:nvSpPr>
          <p:spPr>
            <a:xfrm>
              <a:off x="10807005" y="4924170"/>
              <a:ext cx="5982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ふ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24CA7210-B910-4AF2-8467-60B6EE0086B7}"/>
                </a:ext>
              </a:extLst>
            </p:cNvPr>
            <p:cNvSpPr txBox="1"/>
            <p:nvPr/>
          </p:nvSpPr>
          <p:spPr>
            <a:xfrm>
              <a:off x="11772901" y="4950169"/>
              <a:ext cx="8905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かえ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347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DB055FC-07E2-4C39-9CAF-D362441FEE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479" y="196778"/>
            <a:ext cx="13748892" cy="9523485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AFF2CB3-6CD4-4952-8E6D-56FBF6328A4C}"/>
              </a:ext>
            </a:extLst>
          </p:cNvPr>
          <p:cNvSpPr txBox="1"/>
          <p:nvPr/>
        </p:nvSpPr>
        <p:spPr>
          <a:xfrm>
            <a:off x="2000250" y="4958520"/>
            <a:ext cx="10039350" cy="1323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tx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第２時に生徒が作成した実際のシート画像をクラスの全員分それぞれ提示</a:t>
            </a:r>
          </a:p>
        </p:txBody>
      </p:sp>
    </p:spTree>
    <p:extLst>
      <p:ext uri="{BB962C8B-B14F-4D97-AF65-F5344CB8AC3E}">
        <p14:creationId xmlns:p14="http://schemas.microsoft.com/office/powerpoint/2010/main" val="3692190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1109</TotalTime>
  <Words>310</Words>
  <Application>Microsoft Office PowerPoint</Application>
  <PresentationFormat>ユーザー設定</PresentationFormat>
  <Paragraphs>116</Paragraphs>
  <Slides>8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UD デジタル 教科書体 NK-B</vt:lpstr>
      <vt:lpstr>メイリオ</vt:lpstr>
      <vt:lpstr>游ゴシック</vt:lpstr>
      <vt:lpstr>Arial</vt:lpstr>
      <vt:lpstr>Calibri</vt:lpstr>
      <vt:lpstr>Calibri Light</vt:lpstr>
      <vt:lpstr>Office テーマ</vt:lpstr>
      <vt:lpstr>Document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m-kumada</dc:creator>
  <cp:lastModifiedBy>m-kumada</cp:lastModifiedBy>
  <cp:revision>141</cp:revision>
  <cp:lastPrinted>2020-08-31T04:46:30Z</cp:lastPrinted>
  <dcterms:created xsi:type="dcterms:W3CDTF">2020-06-25T05:15:06Z</dcterms:created>
  <dcterms:modified xsi:type="dcterms:W3CDTF">2021-02-10T06:22:00Z</dcterms:modified>
</cp:coreProperties>
</file>